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48" r:id="rId2"/>
  </p:sldMasterIdLst>
  <p:notesMasterIdLst>
    <p:notesMasterId r:id="rId8"/>
  </p:notesMasterIdLst>
  <p:handoutMasterIdLst>
    <p:handoutMasterId r:id="rId9"/>
  </p:handoutMasterIdLst>
  <p:sldIdLst>
    <p:sldId id="294" r:id="rId3"/>
    <p:sldId id="286" r:id="rId4"/>
    <p:sldId id="288" r:id="rId5"/>
    <p:sldId id="295" r:id="rId6"/>
    <p:sldId id="296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234B"/>
    <a:srgbClr val="EE234B"/>
    <a:srgbClr val="262626"/>
    <a:srgbClr val="ED23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57" autoAdjust="0"/>
    <p:restoredTop sz="42210" autoAdjust="0"/>
  </p:normalViewPr>
  <p:slideViewPr>
    <p:cSldViewPr snapToGrid="0" showGuides="1">
      <p:cViewPr varScale="1">
        <p:scale>
          <a:sx n="51" d="100"/>
          <a:sy n="51" d="100"/>
        </p:scale>
        <p:origin x="3808" y="1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F4AD089-577C-4C69-8D5A-29C76AE367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6E4D3B9-8FEB-431B-A3BB-5CAA1481B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90878-AFCD-49E6-A91A-D3D82D9E9D55}" type="datetimeFigureOut">
              <a:rPr lang="ko-KR" altLang="en-US" smtClean="0"/>
              <a:t>2019. 9. 30.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8391E2-C64A-4FAB-96D7-01B26291B9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0A64F2-15AF-4AA2-A7AC-AF87739FAD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404A71-294D-49CE-A0A2-08132B44A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493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tiff>
</file>

<file path=ppt/media/image11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417EB-76F7-4DE7-93AA-C880C553CE34}" type="datetimeFigureOut">
              <a:rPr lang="ko-KR" altLang="en-US" smtClean="0"/>
              <a:t>2019. 9. 30.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3A6B79-CA84-4470-8AA2-12D2AB24A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156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958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﻿안녕하세요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브로드밴드의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데브옵스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프로젝트인 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ITSM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프로젝트를 맡아 진행중인 프리랜서 개발자 배진호 입니다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</a:t>
            </a:r>
            <a:r>
              <a:rPr lang="en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DepOps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무엇인지 그리고 어떤 툴들이 있고 왜 필요한지에 대한 이야기를 해보려고 합니다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﻿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874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 OPS. 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란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Development 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Operation 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kumimoji="1"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조합어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입니다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696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﻿</a:t>
            </a:r>
            <a:r>
              <a:rPr lang="ko-KR" altLang="en-US" dirty="0" err="1"/>
              <a:t>데브옵스라는</a:t>
            </a:r>
            <a:r>
              <a:rPr lang="ko-KR" altLang="en-US" dirty="0"/>
              <a:t> 용어는 </a:t>
            </a:r>
            <a:r>
              <a:rPr lang="en-US" altLang="ko-KR" dirty="0"/>
              <a:t>2008</a:t>
            </a:r>
            <a:r>
              <a:rPr lang="ko-KR" altLang="en-US" dirty="0"/>
              <a:t>년 애자일 컨퍼런스에서</a:t>
            </a:r>
            <a:endParaRPr lang="en-US" altLang="ko-KR" dirty="0"/>
          </a:p>
          <a:p>
            <a:r>
              <a:rPr lang="ko-KR" altLang="en-US" dirty="0"/>
              <a:t> </a:t>
            </a:r>
            <a:r>
              <a:rPr lang="ko-KR" altLang="en-US" dirty="0" err="1"/>
              <a:t>앤드루</a:t>
            </a:r>
            <a:r>
              <a:rPr lang="ko-KR" altLang="en-US" dirty="0"/>
              <a:t> 클레이 </a:t>
            </a:r>
            <a:r>
              <a:rPr lang="ko-KR" altLang="en-US" dirty="0" err="1"/>
              <a:t>쉐이퍼</a:t>
            </a:r>
            <a:r>
              <a:rPr lang="en-US" altLang="ko-KR" dirty="0"/>
              <a:t>(</a:t>
            </a:r>
            <a:r>
              <a:rPr lang="en" altLang="ko-KR" dirty="0"/>
              <a:t>Andrew Clay Shafer)</a:t>
            </a:r>
            <a:r>
              <a:rPr lang="ko-KR" altLang="en-US" dirty="0"/>
              <a:t>와 </a:t>
            </a:r>
            <a:endParaRPr lang="en-US" altLang="ko-KR" dirty="0"/>
          </a:p>
          <a:p>
            <a:r>
              <a:rPr lang="ko-KR" altLang="en-US" dirty="0" err="1"/>
              <a:t>패트릭</a:t>
            </a:r>
            <a:r>
              <a:rPr lang="ko-KR" altLang="en-US" dirty="0"/>
              <a:t> </a:t>
            </a:r>
            <a:r>
              <a:rPr lang="ko-KR" altLang="en-US" dirty="0" err="1"/>
              <a:t>드부와</a:t>
            </a:r>
            <a:r>
              <a:rPr lang="en-US" altLang="ko-KR" dirty="0"/>
              <a:t>(</a:t>
            </a:r>
            <a:r>
              <a:rPr lang="en" altLang="ko-KR" dirty="0"/>
              <a:t>Patrick </a:t>
            </a:r>
            <a:r>
              <a:rPr lang="en" altLang="ko-KR" dirty="0" err="1"/>
              <a:t>Debois</a:t>
            </a:r>
            <a:r>
              <a:rPr lang="en" altLang="ko-KR" dirty="0"/>
              <a:t>)</a:t>
            </a:r>
            <a:r>
              <a:rPr lang="ko-KR" altLang="en-US" dirty="0"/>
              <a:t>가 </a:t>
            </a:r>
            <a:r>
              <a:rPr lang="en-US" altLang="ko-KR" dirty="0"/>
              <a:t>"</a:t>
            </a:r>
            <a:r>
              <a:rPr lang="ko-KR" altLang="en-US" dirty="0"/>
              <a:t>애자일 </a:t>
            </a:r>
            <a:r>
              <a:rPr lang="ko-KR" altLang="en-US" dirty="0" err="1"/>
              <a:t>인프라스트럭처</a:t>
            </a:r>
            <a:r>
              <a:rPr lang="en-US" altLang="ko-KR" dirty="0"/>
              <a:t>"</a:t>
            </a:r>
            <a:r>
              <a:rPr lang="ko-KR" altLang="en-US" dirty="0"/>
              <a:t>에 대해 </a:t>
            </a:r>
            <a:endParaRPr lang="en-US" altLang="ko-KR" dirty="0"/>
          </a:p>
          <a:p>
            <a:r>
              <a:rPr lang="ko-KR" altLang="en-US" dirty="0"/>
              <a:t>논의하며 처음으로 사용되었는데요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시스템 개발자와 운영을 담당하는 정보기술 전문가 사이의 소통</a:t>
            </a:r>
            <a:r>
              <a:rPr lang="en-US" altLang="ko-KR" dirty="0"/>
              <a:t>, </a:t>
            </a:r>
            <a:r>
              <a:rPr lang="ko-KR" altLang="en-US" dirty="0"/>
              <a:t>협업</a:t>
            </a:r>
            <a:r>
              <a:rPr lang="en-US" altLang="ko-KR" dirty="0"/>
              <a:t>, </a:t>
            </a:r>
            <a:r>
              <a:rPr lang="ko-KR" altLang="en-US" dirty="0"/>
              <a:t>통합 및 </a:t>
            </a:r>
            <a:endParaRPr lang="en-US" altLang="ko-KR" dirty="0"/>
          </a:p>
          <a:p>
            <a:r>
              <a:rPr lang="ko-KR" altLang="en-US" dirty="0"/>
              <a:t>자동화를 강조하는 소프트웨어 개발 방법론을 말한다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정확한 정의가 존재하지 않는 추상적 개념에 해당하지만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소프트웨어 제품이나 서비스를 알맞은 시기에 출시하기 위해서 </a:t>
            </a:r>
            <a:endParaRPr lang="en-US" altLang="ko-KR" dirty="0"/>
          </a:p>
          <a:p>
            <a:r>
              <a:rPr lang="ko-KR" altLang="en-US" dirty="0"/>
              <a:t>개발과 운영이 상호의존적으로 대응해야 한다는 의미로 통용된다</a:t>
            </a:r>
            <a:r>
              <a:rPr lang="en-US" altLang="ko-KR" dirty="0"/>
              <a:t>. </a:t>
            </a:r>
            <a:endParaRPr lang="ko-KR" altLang="en-US" dirty="0"/>
          </a:p>
          <a:p>
            <a:r>
              <a:rPr lang="ko-KR" altLang="en-US" dirty="0"/>
              <a:t>결론적으로 개발과 운영사이에서 어떻게 하면 더 빠르게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그리고 효율적으로 업무들을 수행할 수 있을지를 고민하는 </a:t>
            </a:r>
            <a:endParaRPr lang="en-US" altLang="ko-KR" dirty="0"/>
          </a:p>
          <a:p>
            <a:r>
              <a:rPr lang="ko-KR" altLang="en-US" dirty="0"/>
              <a:t>개발과 운영 사이의 역할을 담당한다고 볼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개발자로써</a:t>
            </a:r>
            <a:r>
              <a:rPr lang="en-US" altLang="ko-KR" dirty="0"/>
              <a:t>, </a:t>
            </a:r>
            <a:r>
              <a:rPr lang="ko-KR" altLang="en-US" dirty="0"/>
              <a:t>혹은 </a:t>
            </a:r>
            <a:r>
              <a:rPr lang="ko-KR" altLang="en-US" dirty="0" err="1"/>
              <a:t>실무자로써</a:t>
            </a:r>
            <a:r>
              <a:rPr lang="ko-KR" altLang="en-US" dirty="0"/>
              <a:t> 다양하게 이해가 필요한 영역입니다</a:t>
            </a:r>
            <a:r>
              <a:rPr lang="en-US" altLang="ko-KR" dirty="0"/>
              <a:t>.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585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﻿이 강의 전체에 다루게 될 툴들은 지라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지라컨플루언스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젠킨스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빗버킷이고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주로 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지라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컨플루언스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빗버킷등은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아틀란시안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제품군으로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강력한 도구입니다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여러 기업에서는 점차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클라우드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서비스로 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전환을 많이 하고 있는데 이에 발 맞추어 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AWS - (EC2, S3, RDS), Docker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등을 활용하면서 서비스를 소개하고 이해하는데 주력할 예정입니다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실제로 서비스 중심으로 실습하면서 사용하면서 해당 툴에 대해서 깊게 이해하고 알아가는 시간이 될 것입니다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A6B79-CA84-4470-8AA2-12D2AB24A35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084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한 줄 클립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71D965-21D0-4892-842C-044DD41B9587}"/>
              </a:ext>
            </a:extLst>
          </p:cNvPr>
          <p:cNvSpPr txBox="1"/>
          <p:nvPr userDrawn="1"/>
        </p:nvSpPr>
        <p:spPr>
          <a:xfrm>
            <a:off x="495856" y="1800062"/>
            <a:ext cx="1497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</a:rPr>
              <a:t>Chapter</a:t>
            </a:r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F234B"/>
                </a:solidFill>
                <a:latin typeface="Gotham" panose="02000604030000020004" pitchFamily="50" charset="0"/>
              </a:rPr>
              <a:t>.</a:t>
            </a:r>
            <a:endParaRPr lang="ko-KR" altLang="en-US" sz="24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F234B"/>
              </a:solidFill>
              <a:latin typeface="Gotham" panose="02000604030000020004" pitchFamily="50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5727188-3061-41B4-B310-9C2227E90D3B}"/>
              </a:ext>
            </a:extLst>
          </p:cNvPr>
          <p:cNvCxnSpPr>
            <a:cxnSpLocks/>
          </p:cNvCxnSpPr>
          <p:nvPr userDrawn="1"/>
        </p:nvCxnSpPr>
        <p:spPr>
          <a:xfrm>
            <a:off x="617990" y="2938906"/>
            <a:ext cx="0" cy="52819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A879DE61-C251-46DD-B101-E9333EFC4A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66849" y="1791171"/>
            <a:ext cx="896376" cy="574675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lang="ko-KR" altLang="en-US" b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</a:defRPr>
            </a:lvl1pPr>
            <a:lvl2pPr marL="457200" indent="0">
              <a:buFontTx/>
              <a:buNone/>
              <a:defRPr lang="ko-KR" altLang="en-US" smtClean="0"/>
            </a:lvl2pPr>
            <a:lvl3pPr marL="914400" indent="0">
              <a:buFontTx/>
              <a:buNone/>
              <a:defRPr lang="ko-KR" altLang="en-US" smtClean="0"/>
            </a:lvl3pPr>
            <a:lvl4pPr marL="1371600" indent="0">
              <a:buFontTx/>
              <a:buNone/>
              <a:defRPr lang="ko-KR" altLang="en-US" smtClean="0"/>
            </a:lvl4pPr>
            <a:lvl5pPr marL="1828800" indent="0">
              <a:buFontTx/>
              <a:buNone/>
              <a:defRPr lang="ko-KR" altLang="en-US"/>
            </a:lvl5pPr>
          </a:lstStyle>
          <a:p>
            <a:pPr marL="0" lvl="0" indent="0">
              <a:buNone/>
            </a:pPr>
            <a:r>
              <a:rPr lang="en-US" altLang="ko-KR" dirty="0"/>
              <a:t>00</a:t>
            </a:r>
            <a:endParaRPr lang="ko-KR" altLang="en-US" dirty="0"/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6AB0D710-48B4-46E6-9346-8D7DBFCE081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9400" y="2255407"/>
            <a:ext cx="8067675" cy="455377"/>
          </a:xfrm>
          <a:prstGeom prst="rect">
            <a:avLst/>
          </a:prstGeom>
        </p:spPr>
        <p:txBody>
          <a:bodyPr wrap="none"/>
          <a:lstStyle>
            <a:lvl1pPr marL="0" indent="0">
              <a:buFontTx/>
              <a:buNone/>
              <a:defRPr lang="ko-KR" altLang="en-US" dirty="0" smtClean="0">
                <a:solidFill>
                  <a:srgbClr val="EF234B"/>
                </a:solidFill>
                <a:effectLst/>
                <a:latin typeface="Noto Sans CJK KR Bold" panose="020B0800000000000000" pitchFamily="34" charset="-127"/>
                <a:ea typeface="Noto Sans CJK KR Bold" panose="020B0800000000000000" pitchFamily="34" charset="-127"/>
                <a:cs typeface="+mj-cs"/>
              </a:defRPr>
            </a:lvl1pPr>
            <a:lvl2pPr marL="457200" indent="0">
              <a:buFontTx/>
              <a:buNone/>
              <a:defRPr lang="ko-KR" altLang="en-US" sz="1800" dirty="0" smtClean="0"/>
            </a:lvl2pPr>
            <a:lvl3pPr marL="914400" indent="0">
              <a:buFontTx/>
              <a:buNone/>
              <a:defRPr lang="ko-KR" altLang="en-US" sz="1800" dirty="0" smtClean="0"/>
            </a:lvl3pPr>
            <a:lvl4pPr marL="1371600" indent="0">
              <a:buFontTx/>
              <a:buNone/>
              <a:defRPr lang="ko-KR" altLang="en-US" dirty="0" smtClean="0"/>
            </a:lvl4pPr>
            <a:lvl5pPr marL="1828800" indent="0">
              <a:buFontTx/>
              <a:buNone/>
              <a:defRPr lang="ko-KR" altLang="en-US" dirty="0"/>
            </a:lvl5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dirty="0" err="1"/>
              <a:t>챕터명을</a:t>
            </a:r>
            <a:r>
              <a:rPr lang="ko-KR" altLang="en-US" dirty="0"/>
              <a:t> 적어주세요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84CB14D-9C81-4C8D-B3C2-8C815361F3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063" y="2794486"/>
            <a:ext cx="8661510" cy="892215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lang="ko-KR" altLang="en-US" sz="6000" dirty="0" smtClean="0">
                <a:solidFill>
                  <a:schemeClr val="bg1"/>
                </a:solidFill>
                <a:effectLst/>
                <a:latin typeface="Noto Sans CJK KR Bold" panose="020B0800000000000000" pitchFamily="34" charset="-127"/>
                <a:ea typeface="Noto Sans CJK KR Bold" panose="020B0800000000000000" pitchFamily="34" charset="-127"/>
                <a:cs typeface="+mj-cs"/>
              </a:defRPr>
            </a:lvl1pPr>
            <a:lvl2pPr marL="457200" indent="0">
              <a:buFontTx/>
              <a:buNone/>
              <a:defRPr lang="ko-KR" altLang="en-US" dirty="0" smtClean="0"/>
            </a:lvl2pPr>
            <a:lvl3pPr marL="914400" indent="0">
              <a:buFontTx/>
              <a:buNone/>
              <a:defRPr lang="ko-KR" altLang="en-US" dirty="0" smtClean="0"/>
            </a:lvl3pPr>
            <a:lvl4pPr marL="1371600" indent="0">
              <a:buFontTx/>
              <a:buNone/>
              <a:defRPr lang="ko-KR" altLang="en-US" dirty="0" smtClean="0"/>
            </a:lvl4pPr>
            <a:lvl5pPr marL="1828800" indent="0">
              <a:buFontTx/>
              <a:buNone/>
              <a:defRPr lang="ko-KR" altLang="en-US" dirty="0"/>
            </a:lvl5pPr>
          </a:lstStyle>
          <a:p>
            <a:pPr marL="0" lvl="0" indent="0">
              <a:buNone/>
            </a:pPr>
            <a:r>
              <a:rPr lang="ko-KR" altLang="en-US"/>
              <a:t>클립명이 한 줄일 경우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533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한 줄 클립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71D965-21D0-4892-842C-044DD41B9587}"/>
              </a:ext>
            </a:extLst>
          </p:cNvPr>
          <p:cNvSpPr txBox="1"/>
          <p:nvPr userDrawn="1"/>
        </p:nvSpPr>
        <p:spPr>
          <a:xfrm>
            <a:off x="495856" y="1800062"/>
            <a:ext cx="1497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</a:rPr>
              <a:t>Chapter</a:t>
            </a:r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F234B"/>
                </a:solidFill>
                <a:latin typeface="Gotham" panose="02000604030000020004" pitchFamily="50" charset="0"/>
              </a:rPr>
              <a:t>.</a:t>
            </a:r>
            <a:endParaRPr lang="ko-KR" altLang="en-US" sz="24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F234B"/>
              </a:solidFill>
              <a:latin typeface="Gotham" panose="02000604030000020004" pitchFamily="50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5727188-3061-41B4-B310-9C2227E90D3B}"/>
              </a:ext>
            </a:extLst>
          </p:cNvPr>
          <p:cNvCxnSpPr>
            <a:cxnSpLocks/>
          </p:cNvCxnSpPr>
          <p:nvPr userDrawn="1"/>
        </p:nvCxnSpPr>
        <p:spPr>
          <a:xfrm>
            <a:off x="617990" y="2938906"/>
            <a:ext cx="0" cy="146164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A879DE61-C251-46DD-B101-E9333EFC4A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66849" y="1791171"/>
            <a:ext cx="896376" cy="574675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lang="ko-KR" altLang="en-US" b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</a:defRPr>
            </a:lvl1pPr>
            <a:lvl2pPr marL="457200" indent="0">
              <a:buFontTx/>
              <a:buNone/>
              <a:defRPr lang="ko-KR" altLang="en-US" smtClean="0"/>
            </a:lvl2pPr>
            <a:lvl3pPr marL="914400" indent="0">
              <a:buFontTx/>
              <a:buNone/>
              <a:defRPr lang="ko-KR" altLang="en-US" smtClean="0"/>
            </a:lvl3pPr>
            <a:lvl4pPr marL="1371600" indent="0">
              <a:buFontTx/>
              <a:buNone/>
              <a:defRPr lang="ko-KR" altLang="en-US" smtClean="0"/>
            </a:lvl4pPr>
            <a:lvl5pPr marL="1828800" indent="0">
              <a:buFontTx/>
              <a:buNone/>
              <a:defRPr lang="ko-KR" altLang="en-US"/>
            </a:lvl5pPr>
          </a:lstStyle>
          <a:p>
            <a:pPr marL="0" lvl="0" indent="0">
              <a:buNone/>
            </a:pPr>
            <a:r>
              <a:rPr lang="en-US" altLang="ko-KR" dirty="0"/>
              <a:t>00</a:t>
            </a:r>
            <a:endParaRPr lang="ko-KR" altLang="en-US" dirty="0"/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6AB0D710-48B4-46E6-9346-8D7DBFCE081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9400" y="2255407"/>
            <a:ext cx="8067675" cy="455377"/>
          </a:xfrm>
          <a:prstGeom prst="rect">
            <a:avLst/>
          </a:prstGeom>
        </p:spPr>
        <p:txBody>
          <a:bodyPr wrap="none"/>
          <a:lstStyle>
            <a:lvl1pPr marL="0" indent="0">
              <a:buFontTx/>
              <a:buNone/>
              <a:defRPr lang="ko-KR" altLang="en-US" dirty="0" smtClean="0">
                <a:solidFill>
                  <a:srgbClr val="EF234B"/>
                </a:solidFill>
                <a:effectLst/>
                <a:latin typeface="Noto Sans CJK KR Bold" panose="020B0800000000000000" pitchFamily="34" charset="-127"/>
                <a:ea typeface="Noto Sans CJK KR Bold" panose="020B0800000000000000" pitchFamily="34" charset="-127"/>
                <a:cs typeface="+mj-cs"/>
              </a:defRPr>
            </a:lvl1pPr>
            <a:lvl2pPr marL="457200" indent="0">
              <a:buFontTx/>
              <a:buNone/>
              <a:defRPr lang="ko-KR" altLang="en-US" sz="1800" dirty="0" smtClean="0"/>
            </a:lvl2pPr>
            <a:lvl3pPr marL="914400" indent="0">
              <a:buFontTx/>
              <a:buNone/>
              <a:defRPr lang="ko-KR" altLang="en-US" sz="1800" dirty="0" smtClean="0"/>
            </a:lvl3pPr>
            <a:lvl4pPr marL="1371600" indent="0">
              <a:buFontTx/>
              <a:buNone/>
              <a:defRPr lang="ko-KR" altLang="en-US" dirty="0" smtClean="0"/>
            </a:lvl4pPr>
            <a:lvl5pPr marL="1828800" indent="0">
              <a:buFontTx/>
              <a:buNone/>
              <a:defRPr lang="ko-KR" altLang="en-US" dirty="0"/>
            </a:lvl5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dirty="0" err="1"/>
              <a:t>챕터명을</a:t>
            </a:r>
            <a:r>
              <a:rPr lang="ko-KR" altLang="en-US" dirty="0"/>
              <a:t> 적어주세요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E84CB14D-9C81-4C8D-B3C2-8C815361F3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063" y="2794486"/>
            <a:ext cx="8661510" cy="2053739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lang="ko-KR" altLang="en-US" sz="6000" dirty="0" smtClean="0">
                <a:solidFill>
                  <a:schemeClr val="bg1"/>
                </a:solidFill>
                <a:effectLst/>
                <a:latin typeface="Noto Sans CJK KR Bold" panose="020B0800000000000000" pitchFamily="34" charset="-127"/>
                <a:ea typeface="Noto Sans CJK KR Bold" panose="020B0800000000000000" pitchFamily="34" charset="-127"/>
                <a:cs typeface="+mj-cs"/>
              </a:defRPr>
            </a:lvl1pPr>
            <a:lvl2pPr marL="457200" indent="0">
              <a:buFontTx/>
              <a:buNone/>
              <a:defRPr lang="ko-KR" altLang="en-US" dirty="0" smtClean="0"/>
            </a:lvl2pPr>
            <a:lvl3pPr marL="914400" indent="0">
              <a:buFontTx/>
              <a:buNone/>
              <a:defRPr lang="ko-KR" altLang="en-US" dirty="0" smtClean="0"/>
            </a:lvl3pPr>
            <a:lvl4pPr marL="1371600" indent="0">
              <a:buFontTx/>
              <a:buNone/>
              <a:defRPr lang="ko-KR" altLang="en-US" dirty="0" smtClean="0"/>
            </a:lvl4pPr>
            <a:lvl5pPr marL="1828800" indent="0">
              <a:buFontTx/>
              <a:buNone/>
              <a:defRPr lang="ko-KR" altLang="en-US" dirty="0"/>
            </a:lvl5pPr>
          </a:lstStyle>
          <a:p>
            <a:pPr marL="0" lvl="0" indent="0">
              <a:buNone/>
            </a:pPr>
            <a:r>
              <a:rPr lang="ko-KR" altLang="en-US" dirty="0"/>
              <a:t>클립명이 두 줄일 경우 이 슬라이드를 이용해주세요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4455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챕터 구분이 필요할 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0">
            <a:extLst>
              <a:ext uri="{FF2B5EF4-FFF2-40B4-BE49-F238E27FC236}">
                <a16:creationId xmlns:a16="http://schemas.microsoft.com/office/drawing/2014/main" id="{EF564003-98FF-47E8-BF21-0681B28D2D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867" y="2862057"/>
            <a:ext cx="10930266" cy="1201773"/>
          </a:xfrm>
          <a:prstGeom prst="rect">
            <a:avLst/>
          </a:prstGeom>
        </p:spPr>
        <p:txBody>
          <a:bodyPr/>
          <a:lstStyle>
            <a:lvl1pPr algn="ctr">
              <a:defRPr sz="3600">
                <a:ln>
                  <a:solidFill>
                    <a:schemeClr val="tx1">
                      <a:alpha val="0"/>
                    </a:schemeClr>
                  </a:solidFill>
                </a:ln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/>
              <a:t>챕터</a:t>
            </a:r>
            <a:r>
              <a:rPr lang="en-US" altLang="ko-KR"/>
              <a:t>(</a:t>
            </a:r>
            <a:r>
              <a:rPr lang="ko-KR" altLang="en-US"/>
              <a:t>클립 제목</a:t>
            </a:r>
            <a:r>
              <a:rPr lang="en-US" altLang="ko-KR"/>
              <a:t>)</a:t>
            </a:r>
            <a:r>
              <a:rPr lang="ko-KR" altLang="en-US"/>
              <a:t>명을 적어주세요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C0E3EA-3EC6-4209-956D-24BE6D694471}"/>
              </a:ext>
            </a:extLst>
          </p:cNvPr>
          <p:cNvSpPr txBox="1"/>
          <p:nvPr userDrawn="1"/>
        </p:nvSpPr>
        <p:spPr>
          <a:xfrm>
            <a:off x="5388755" y="2321199"/>
            <a:ext cx="1057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Chapter</a:t>
            </a:r>
            <a:r>
              <a:rPr lang="en-US" altLang="ko-KR" sz="16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E234B"/>
                </a:solidFill>
                <a:latin typeface="Gotham" panose="02000604030000020004" pitchFamily="50" charset="0"/>
              </a:rPr>
              <a:t>.</a:t>
            </a:r>
            <a:endParaRPr lang="ko-KR" altLang="en-US" sz="1600" b="1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E234B"/>
              </a:solidFill>
              <a:latin typeface="Gotham" panose="02000604030000020004" pitchFamily="50" charset="0"/>
            </a:endParaRP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31982FEE-BEF4-462E-9D1E-F6A7A5CB06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86500" y="2333088"/>
            <a:ext cx="620014" cy="2839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800" b="1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Gotham" panose="02000604030000020004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ko-KR"/>
              <a:t>00</a:t>
            </a:r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073A345-7139-4242-AAE3-E828CAD4792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00153" y="2659753"/>
            <a:ext cx="0" cy="1952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7473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한 줄 메세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DB73C5E-A477-4148-A17D-8FBFC94B84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3228" y="333887"/>
            <a:ext cx="10930266" cy="342659"/>
          </a:xfrm>
          <a:prstGeom prst="rect">
            <a:avLst/>
          </a:prstGeom>
        </p:spPr>
        <p:txBody>
          <a:bodyPr/>
          <a:lstStyle>
            <a:lvl1pPr>
              <a:defRPr sz="2400">
                <a:ln>
                  <a:solidFill>
                    <a:schemeClr val="tx1">
                      <a:alpha val="0"/>
                    </a:schemeClr>
                  </a:solidFill>
                </a:ln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/>
              <a:t>슬라이드 핵심 내용이 한 줄이라면 이 슬라이드를 이용해 주세요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66DA56-C927-4870-A08B-A4E27CB636C4}"/>
              </a:ext>
            </a:extLst>
          </p:cNvPr>
          <p:cNvSpPr txBox="1"/>
          <p:nvPr userDrawn="1"/>
        </p:nvSpPr>
        <p:spPr>
          <a:xfrm>
            <a:off x="103601" y="98583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Chapter</a:t>
            </a:r>
            <a:r>
              <a:rPr lang="en-US" altLang="ko-KR" sz="10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E234B"/>
                </a:solidFill>
                <a:latin typeface="Gotham" panose="02000604030000020004" pitchFamily="50" charset="0"/>
              </a:rPr>
              <a:t>.</a:t>
            </a:r>
            <a:endParaRPr lang="ko-KR" altLang="en-US" sz="1000" b="1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E234B"/>
              </a:solidFill>
              <a:latin typeface="Gotham" panose="02000604030000020004" pitchFamily="50" charset="0"/>
            </a:endParaRPr>
          </a:p>
        </p:txBody>
      </p:sp>
      <p:sp>
        <p:nvSpPr>
          <p:cNvPr id="14" name="텍스트 개체 틀 15">
            <a:extLst>
              <a:ext uri="{FF2B5EF4-FFF2-40B4-BE49-F238E27FC236}">
                <a16:creationId xmlns:a16="http://schemas.microsoft.com/office/drawing/2014/main" id="{E833FE27-D81B-4BD3-838C-88B7BEC0B5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259" y="110625"/>
            <a:ext cx="386922" cy="2221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050" b="1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Gotham" panose="02000604030000020004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ko-KR"/>
              <a:t>00</a:t>
            </a:r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6CD7445-9D88-43FB-A201-8A51AC3005BB}"/>
              </a:ext>
            </a:extLst>
          </p:cNvPr>
          <p:cNvCxnSpPr>
            <a:cxnSpLocks/>
          </p:cNvCxnSpPr>
          <p:nvPr userDrawn="1"/>
        </p:nvCxnSpPr>
        <p:spPr>
          <a:xfrm>
            <a:off x="223228" y="433388"/>
            <a:ext cx="0" cy="1952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613B8B-683C-4498-8B71-325E011C51A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559" y="110568"/>
            <a:ext cx="2200592" cy="22225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10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F234B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pPr lvl="0"/>
            <a:r>
              <a:rPr lang="ko-KR" altLang="en-US"/>
              <a:t>챕터명을 적어주세요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54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두 줄 메세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DB73C5E-A477-4148-A17D-8FBFC94B84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3228" y="333887"/>
            <a:ext cx="10930266" cy="747201"/>
          </a:xfrm>
          <a:prstGeom prst="rect">
            <a:avLst/>
          </a:prstGeom>
        </p:spPr>
        <p:txBody>
          <a:bodyPr/>
          <a:lstStyle>
            <a:lvl1pPr>
              <a:defRPr sz="2400">
                <a:ln>
                  <a:solidFill>
                    <a:schemeClr val="tx1">
                      <a:alpha val="0"/>
                    </a:schemeClr>
                  </a:solidFill>
                </a:ln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/>
              <a:t>슬라이드 핵심 내용이 두 줄이라면 이 슬라이드를 이용해 주세요</a:t>
            </a:r>
            <a:r>
              <a:rPr lang="en-US" altLang="ko-KR"/>
              <a:t>.</a:t>
            </a:r>
            <a:br>
              <a:rPr lang="en-US" altLang="ko-KR"/>
            </a:br>
            <a:r>
              <a:rPr lang="ko-KR" altLang="en-US"/>
              <a:t>슬라이드 핵심 내용이 두 줄이라면 이 슬라이드를 이용해 주세요</a:t>
            </a:r>
            <a:r>
              <a:rPr lang="en-US" altLang="ko-KR"/>
              <a:t>.</a:t>
            </a:r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D8FABE3-381D-4D33-92D4-6730414AF52B}"/>
              </a:ext>
            </a:extLst>
          </p:cNvPr>
          <p:cNvCxnSpPr>
            <a:cxnSpLocks/>
          </p:cNvCxnSpPr>
          <p:nvPr userDrawn="1"/>
        </p:nvCxnSpPr>
        <p:spPr>
          <a:xfrm>
            <a:off x="223228" y="433388"/>
            <a:ext cx="0" cy="50958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BFEADF3-9FC1-4591-881B-0202C29DA1EB}"/>
              </a:ext>
            </a:extLst>
          </p:cNvPr>
          <p:cNvSpPr txBox="1"/>
          <p:nvPr userDrawn="1"/>
        </p:nvSpPr>
        <p:spPr>
          <a:xfrm>
            <a:off x="103601" y="98583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Chapter</a:t>
            </a:r>
            <a:r>
              <a:rPr lang="en-US" altLang="ko-KR" sz="10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E234B"/>
                </a:solidFill>
                <a:latin typeface="Gotham" panose="02000604030000020004" pitchFamily="50" charset="0"/>
              </a:rPr>
              <a:t>.</a:t>
            </a:r>
            <a:endParaRPr lang="ko-KR" altLang="en-US" sz="1000" b="1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E234B"/>
              </a:solidFill>
              <a:latin typeface="Gotham" panose="02000604030000020004" pitchFamily="50" charset="0"/>
            </a:endParaRPr>
          </a:p>
        </p:txBody>
      </p:sp>
      <p:sp>
        <p:nvSpPr>
          <p:cNvPr id="12" name="텍스트 개체 틀 15">
            <a:extLst>
              <a:ext uri="{FF2B5EF4-FFF2-40B4-BE49-F238E27FC236}">
                <a16:creationId xmlns:a16="http://schemas.microsoft.com/office/drawing/2014/main" id="{5109B78E-4EB3-4BA4-A001-983E3344F5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259" y="110625"/>
            <a:ext cx="386922" cy="2221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ko-KR" altLang="en-US" sz="1050" b="1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Gotham" panose="02000604030000020004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en-US" altLang="ko-KR"/>
              <a:t>00</a:t>
            </a:r>
            <a:endParaRPr lang="ko-KR" altLang="en-US"/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28AC45E3-D3DA-4BCD-A59C-BF8E0CA51FB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559" y="110568"/>
            <a:ext cx="2200592" cy="22225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10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F234B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pPr lvl="0"/>
            <a:r>
              <a:rPr lang="ko-KR" altLang="en-US"/>
              <a:t>챕터명을 적어주세요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620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938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노트북, 테이블, 사람, 실내이(가) 표시된 사진&#10;&#10;자동 생성된 설명">
            <a:extLst>
              <a:ext uri="{FF2B5EF4-FFF2-40B4-BE49-F238E27FC236}">
                <a16:creationId xmlns:a16="http://schemas.microsoft.com/office/drawing/2014/main" id="{A54F1990-7633-4555-8796-CBA40653BF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4" b="8148"/>
          <a:stretch/>
        </p:blipFill>
        <p:spPr>
          <a:xfrm>
            <a:off x="0" y="0"/>
            <a:ext cx="12193793" cy="689382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34A281F-6648-4886-AA3B-08E96B375C3D}"/>
              </a:ext>
            </a:extLst>
          </p:cNvPr>
          <p:cNvSpPr/>
          <p:nvPr userDrawn="1"/>
        </p:nvSpPr>
        <p:spPr>
          <a:xfrm>
            <a:off x="0" y="3814"/>
            <a:ext cx="12191999" cy="6861749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EF234B"/>
              </a:solidFill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FA78B4A-7FA3-4C1B-9507-1A702ED7BEA9}"/>
              </a:ext>
            </a:extLst>
          </p:cNvPr>
          <p:cNvSpPr/>
          <p:nvPr userDrawn="1"/>
        </p:nvSpPr>
        <p:spPr>
          <a:xfrm>
            <a:off x="7453810" y="0"/>
            <a:ext cx="4739400" cy="6893827"/>
          </a:xfrm>
          <a:custGeom>
            <a:avLst/>
            <a:gdLst>
              <a:gd name="connsiteX0" fmla="*/ 2198191 w 4739400"/>
              <a:gd name="connsiteY0" fmla="*/ 0 h 6869376"/>
              <a:gd name="connsiteX1" fmla="*/ 2203995 w 4739400"/>
              <a:gd name="connsiteY1" fmla="*/ 0 h 6869376"/>
              <a:gd name="connsiteX2" fmla="*/ 4739400 w 4739400"/>
              <a:gd name="connsiteY2" fmla="*/ 0 h 6869376"/>
              <a:gd name="connsiteX3" fmla="*/ 4739400 w 4739400"/>
              <a:gd name="connsiteY3" fmla="*/ 6869376 h 6869376"/>
              <a:gd name="connsiteX4" fmla="*/ 0 w 4739400"/>
              <a:gd name="connsiteY4" fmla="*/ 6869376 h 6869376"/>
              <a:gd name="connsiteX5" fmla="*/ 2198191 w 4739400"/>
              <a:gd name="connsiteY5" fmla="*/ 0 h 6869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39400" h="6869376">
                <a:moveTo>
                  <a:pt x="2198191" y="0"/>
                </a:moveTo>
                <a:lnTo>
                  <a:pt x="2203995" y="0"/>
                </a:lnTo>
                <a:lnTo>
                  <a:pt x="4739400" y="0"/>
                </a:lnTo>
                <a:lnTo>
                  <a:pt x="4739400" y="6869376"/>
                </a:lnTo>
                <a:lnTo>
                  <a:pt x="0" y="6869376"/>
                </a:lnTo>
                <a:lnTo>
                  <a:pt x="2198191" y="0"/>
                </a:lnTo>
                <a:close/>
              </a:path>
            </a:pathLst>
          </a:cu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" name="Picture 2" descr="FASTCAMPUSì ëí ì´ë¯¸ì§ ê²ìê²°ê³¼">
            <a:extLst>
              <a:ext uri="{FF2B5EF4-FFF2-40B4-BE49-F238E27FC236}">
                <a16:creationId xmlns:a16="http://schemas.microsoft.com/office/drawing/2014/main" id="{7F11ED42-90CA-498F-9B16-4509668F83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5081" y="287385"/>
            <a:ext cx="966704" cy="302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9FCD8E-1201-4255-815C-A8D2A179726F}"/>
              </a:ext>
            </a:extLst>
          </p:cNvPr>
          <p:cNvSpPr txBox="1"/>
          <p:nvPr userDrawn="1"/>
        </p:nvSpPr>
        <p:spPr>
          <a:xfrm>
            <a:off x="9499147" y="5049680"/>
            <a:ext cx="259680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bg1"/>
                </a:solidFill>
                <a:latin typeface="Gotham" panose="02000604030000020004" pitchFamily="50" charset="0"/>
              </a:rPr>
              <a:t>FAST CAMPUS</a:t>
            </a:r>
          </a:p>
          <a:p>
            <a:pPr algn="r"/>
            <a:r>
              <a:rPr lang="en-US" altLang="ko-KR" b="1" dirty="0">
                <a:solidFill>
                  <a:schemeClr val="bg1"/>
                </a:solidFill>
                <a:latin typeface="Gotham" panose="02000604030000020004" pitchFamily="50" charset="0"/>
              </a:rPr>
              <a:t>ONLINE</a:t>
            </a:r>
          </a:p>
          <a:p>
            <a:pPr algn="r"/>
            <a:endParaRPr lang="en-US" altLang="ko-KR" sz="400" b="1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pPr algn="r"/>
            <a:r>
              <a:rPr lang="en-US" altLang="ko-KR" b="1" dirty="0">
                <a:solidFill>
                  <a:schemeClr val="bg1"/>
                </a:solidFill>
                <a:latin typeface="Gotham" panose="02000604030000020004" pitchFamily="50" charset="0"/>
              </a:rPr>
              <a:t>AWS &amp; Docker </a:t>
            </a:r>
            <a:r>
              <a:rPr lang="ko-KR" altLang="en-US" b="1" dirty="0" err="1">
                <a:solidFill>
                  <a:schemeClr val="bg1"/>
                </a:solidFill>
                <a:latin typeface="Gotham" panose="02000604030000020004" pitchFamily="50" charset="0"/>
              </a:rPr>
              <a:t>클라우드</a:t>
            </a:r>
            <a:r>
              <a:rPr lang="ko-KR" altLang="en-US" b="1" dirty="0">
                <a:solidFill>
                  <a:schemeClr val="bg1"/>
                </a:solidFill>
                <a:latin typeface="Gotham" panose="02000604030000020004" pitchFamily="50" charset="0"/>
              </a:rPr>
              <a:t> </a:t>
            </a:r>
            <a:endParaRPr lang="en-US" altLang="ko-KR" b="1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pPr algn="r"/>
            <a:r>
              <a:rPr lang="ko-KR" altLang="en-US" b="1" dirty="0">
                <a:solidFill>
                  <a:schemeClr val="bg1"/>
                </a:solidFill>
                <a:latin typeface="Gotham" panose="02000604030000020004" pitchFamily="50" charset="0"/>
              </a:rPr>
              <a:t>서버 구축</a:t>
            </a:r>
            <a:endParaRPr lang="en-US" altLang="ko-KR" b="1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pPr algn="r"/>
            <a:endParaRPr lang="en-US" altLang="ko-KR" b="1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pPr algn="r"/>
            <a:r>
              <a:rPr lang="ko-KR" altLang="en-US" b="1" dirty="0">
                <a:solidFill>
                  <a:schemeClr val="bg1"/>
                </a:solidFill>
                <a:latin typeface="Gotham" panose="02000604030000020004" pitchFamily="50" charset="0"/>
              </a:rPr>
              <a:t>강사</a:t>
            </a:r>
            <a:r>
              <a:rPr lang="en-US" altLang="ko-KR" b="1" dirty="0">
                <a:solidFill>
                  <a:srgbClr val="EF234B"/>
                </a:solidFill>
                <a:latin typeface="Gotham" panose="02000604030000020004" pitchFamily="50" charset="0"/>
              </a:rPr>
              <a:t>. </a:t>
            </a:r>
            <a:r>
              <a:rPr lang="ko-KR" altLang="en-US" b="1" dirty="0">
                <a:solidFill>
                  <a:schemeClr val="bg1"/>
                </a:solidFill>
                <a:latin typeface="Gotham" panose="02000604030000020004" pitchFamily="50" charset="0"/>
              </a:rPr>
              <a:t>배진호</a:t>
            </a:r>
            <a:endParaRPr lang="en-US" altLang="ko-KR" b="1" dirty="0">
              <a:solidFill>
                <a:schemeClr val="bg1"/>
              </a:solidFill>
              <a:latin typeface="Gotham" panose="02000604030000020004" pitchFamily="50" charset="0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9177B6B-1A51-41A4-8E38-0348E9D3BE96}"/>
              </a:ext>
            </a:extLst>
          </p:cNvPr>
          <p:cNvCxnSpPr>
            <a:cxnSpLocks/>
          </p:cNvCxnSpPr>
          <p:nvPr userDrawn="1"/>
        </p:nvCxnSpPr>
        <p:spPr>
          <a:xfrm>
            <a:off x="11959124" y="5724258"/>
            <a:ext cx="0" cy="191476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A2456EDD-3E4D-418A-861C-5D496115E7CF}"/>
              </a:ext>
            </a:extLst>
          </p:cNvPr>
          <p:cNvSpPr/>
          <p:nvPr userDrawn="1"/>
        </p:nvSpPr>
        <p:spPr>
          <a:xfrm rot="10800000">
            <a:off x="7453810" y="-30"/>
            <a:ext cx="2333491" cy="6865592"/>
          </a:xfrm>
          <a:custGeom>
            <a:avLst/>
            <a:gdLst>
              <a:gd name="connsiteX0" fmla="*/ 136511 w 2333491"/>
              <a:gd name="connsiteY0" fmla="*/ 6865592 h 6865592"/>
              <a:gd name="connsiteX1" fmla="*/ 130707 w 2333491"/>
              <a:gd name="connsiteY1" fmla="*/ 6865592 h 6865592"/>
              <a:gd name="connsiteX2" fmla="*/ 0 w 2333491"/>
              <a:gd name="connsiteY2" fmla="*/ 6865592 h 6865592"/>
              <a:gd name="connsiteX3" fmla="*/ 2196980 w 2333491"/>
              <a:gd name="connsiteY3" fmla="*/ 0 h 6865592"/>
              <a:gd name="connsiteX4" fmla="*/ 2333491 w 2333491"/>
              <a:gd name="connsiteY4" fmla="*/ 0 h 6865592"/>
              <a:gd name="connsiteX5" fmla="*/ 136511 w 2333491"/>
              <a:gd name="connsiteY5" fmla="*/ 6865592 h 686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3491" h="6865592">
                <a:moveTo>
                  <a:pt x="136511" y="6865592"/>
                </a:moveTo>
                <a:lnTo>
                  <a:pt x="130707" y="6865592"/>
                </a:lnTo>
                <a:lnTo>
                  <a:pt x="0" y="6865592"/>
                </a:lnTo>
                <a:lnTo>
                  <a:pt x="2196980" y="0"/>
                </a:lnTo>
                <a:lnTo>
                  <a:pt x="2333491" y="0"/>
                </a:lnTo>
                <a:lnTo>
                  <a:pt x="136511" y="6865592"/>
                </a:lnTo>
                <a:close/>
              </a:path>
            </a:pathLst>
          </a:custGeom>
          <a:solidFill>
            <a:srgbClr val="EF23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493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5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STCAMPUSì ëí ì´ë¯¸ì§ ê²ìê²°ê³¼">
            <a:extLst>
              <a:ext uri="{FF2B5EF4-FFF2-40B4-BE49-F238E27FC236}">
                <a16:creationId xmlns:a16="http://schemas.microsoft.com/office/drawing/2014/main" id="{FCBAF92C-8C26-46C2-B119-5D47772FF9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146" y="6322426"/>
            <a:ext cx="749715" cy="234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CA4BA3-EBBF-4D8E-B62F-AFCD0F349BFE}"/>
              </a:ext>
            </a:extLst>
          </p:cNvPr>
          <p:cNvSpPr txBox="1"/>
          <p:nvPr userDrawn="1"/>
        </p:nvSpPr>
        <p:spPr>
          <a:xfrm>
            <a:off x="117747" y="5999214"/>
            <a:ext cx="9701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FAST CAMPUS</a:t>
            </a:r>
          </a:p>
          <a:p>
            <a:r>
              <a:rPr lang="en-US" altLang="ko-KR" sz="1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Gotham" panose="02000604030000020004" pitchFamily="50" charset="0"/>
              </a:rPr>
              <a:t>ONLINE</a:t>
            </a:r>
          </a:p>
          <a:p>
            <a:endParaRPr lang="en-US" altLang="ko-KR" sz="500" dirty="0">
              <a:ln>
                <a:solidFill>
                  <a:schemeClr val="tx1">
                    <a:alpha val="0"/>
                  </a:schemeClr>
                </a:solidFill>
              </a:ln>
              <a:latin typeface="Gotham" panose="02000604030000020004" pitchFamily="50" charset="0"/>
            </a:endParaRPr>
          </a:p>
          <a:p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배진호 강사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E234B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</a:t>
            </a:r>
            <a:endParaRPr lang="ko-KR" altLang="en-US" sz="1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EE234B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E424E9F-379A-44D1-AFBC-20AF7BAB4E1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1841027" y="144050"/>
            <a:ext cx="231668" cy="178018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C88BC7D9-3937-44EF-8827-DE6777AC8710}"/>
              </a:ext>
            </a:extLst>
          </p:cNvPr>
          <p:cNvSpPr/>
          <p:nvPr userDrawn="1"/>
        </p:nvSpPr>
        <p:spPr>
          <a:xfrm>
            <a:off x="0" y="6673174"/>
            <a:ext cx="12192000" cy="1848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tx1">
                    <a:alpha val="0"/>
                  </a:schemeClr>
                </a:solidFill>
              </a:ln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18FA6F-F5EC-4D5C-A5A3-581777BB0CD2}"/>
              </a:ext>
            </a:extLst>
          </p:cNvPr>
          <p:cNvSpPr txBox="1"/>
          <p:nvPr userDrawn="1"/>
        </p:nvSpPr>
        <p:spPr>
          <a:xfrm>
            <a:off x="4702830" y="6657796"/>
            <a:ext cx="27863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Gotham" panose="02000604030000020004" pitchFamily="50" charset="0"/>
                <a:ea typeface="나눔바른고딕" pitchFamily="50" charset="-127"/>
              </a:rPr>
              <a:t>Copyright FASTCAMPUS Corp.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539063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0" r:id="rId2"/>
    <p:sldLayoutId id="2147483658" r:id="rId3"/>
    <p:sldLayoutId id="2147483659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5537D0-D4D2-4D27-86E5-EE65FC4260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</a:p>
          <a:p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9E4240D-575E-4327-A1B5-FAF184D482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오리엔테이션과 시작하기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2E8AE38-C655-4AE6-99EF-2E1B960E64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DevOps </a:t>
            </a:r>
            <a:r>
              <a:rPr lang="ko-KR" altLang="en-US" dirty="0"/>
              <a:t>의 필요성</a:t>
            </a:r>
          </a:p>
        </p:txBody>
      </p:sp>
    </p:spTree>
    <p:extLst>
      <p:ext uri="{BB962C8B-B14F-4D97-AF65-F5344CB8AC3E}">
        <p14:creationId xmlns:p14="http://schemas.microsoft.com/office/powerpoint/2010/main" val="1578733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7B6CDB-857A-457A-B413-F5B7C5456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오리엔테이션과 시작하기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A32E13-9C12-4BC2-B7D3-E4AF6CA127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61208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DevOps </a:t>
            </a:r>
            <a:r>
              <a:rPr lang="ko-KR" altLang="en-US" dirty="0"/>
              <a:t>의 필요성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오리엔테이션과 시작하기</a:t>
            </a:r>
          </a:p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3F0BB58-685F-0F44-B986-E5F49BE0E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472" y="1045028"/>
            <a:ext cx="8409214" cy="498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334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DevOps </a:t>
            </a:r>
            <a:r>
              <a:rPr lang="ko-KR" altLang="en-US" dirty="0"/>
              <a:t>의 필요성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오리엔테이션과 시작하기</a:t>
            </a:r>
          </a:p>
          <a:p>
            <a:endParaRPr lang="ko-KR" altLang="en-US" dirty="0"/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1CC1E1E3-5708-D44F-BF0D-3CBC48F49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9031" y="1045028"/>
            <a:ext cx="9326810" cy="4523015"/>
          </a:xfrm>
          <a:prstGeom prst="wedgeRoundRectCallout">
            <a:avLst>
              <a:gd name="adj1" fmla="val -40102"/>
              <a:gd name="adj2" fmla="val 66667"/>
              <a:gd name="adj3" fmla="val 16667"/>
            </a:avLst>
          </a:prstGeom>
          <a:solidFill>
            <a:schemeClr val="bg1"/>
          </a:solidFill>
          <a:ln w="19050">
            <a:solidFill>
              <a:schemeClr val="accent3"/>
            </a:solidFill>
            <a:miter lim="800000"/>
            <a:headEnd/>
            <a:tailEnd/>
          </a:ln>
        </p:spPr>
        <p:txBody>
          <a:bodyPr wrap="none" lIns="18000" tIns="18000" rIns="18000" bIns="1800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</a:rPr>
              <a:t>2008</a:t>
            </a:r>
            <a:r>
              <a:rPr lang="ko-KR" altLang="en-US" sz="2400" dirty="0">
                <a:latin typeface="+mn-ea"/>
              </a:rPr>
              <a:t>년 애자일 컨퍼런스에서 </a:t>
            </a:r>
            <a:r>
              <a:rPr lang="ko-KR" altLang="en-US" sz="2400" dirty="0" err="1">
                <a:latin typeface="+mn-ea"/>
              </a:rPr>
              <a:t>앤드루</a:t>
            </a:r>
            <a:r>
              <a:rPr lang="ko-KR" altLang="en-US" sz="2400" dirty="0">
                <a:latin typeface="+mn-ea"/>
              </a:rPr>
              <a:t> 클레이 </a:t>
            </a:r>
            <a:r>
              <a:rPr lang="ko-KR" altLang="en-US" sz="2400" dirty="0" err="1">
                <a:latin typeface="+mn-ea"/>
              </a:rPr>
              <a:t>쉐이퍼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(</a:t>
            </a:r>
            <a:r>
              <a:rPr lang="en" altLang="ko-KR" sz="2400" dirty="0">
                <a:latin typeface="+mn-ea"/>
              </a:rPr>
              <a:t>Andrew Clay Shafer)</a:t>
            </a:r>
            <a:r>
              <a:rPr lang="ko-KR" altLang="en-US" sz="2400" dirty="0">
                <a:latin typeface="+mn-ea"/>
              </a:rPr>
              <a:t>와 </a:t>
            </a:r>
            <a:r>
              <a:rPr lang="ko-KR" altLang="en-US" sz="2400" dirty="0" err="1">
                <a:latin typeface="+mn-ea"/>
              </a:rPr>
              <a:t>패트릭</a:t>
            </a:r>
            <a:r>
              <a:rPr lang="ko-KR" altLang="en-US" sz="2400" dirty="0">
                <a:latin typeface="+mn-ea"/>
              </a:rPr>
              <a:t> </a:t>
            </a:r>
            <a:r>
              <a:rPr lang="ko-KR" altLang="en-US" sz="2400" dirty="0" err="1">
                <a:latin typeface="+mn-ea"/>
              </a:rPr>
              <a:t>드부와</a:t>
            </a:r>
            <a:r>
              <a:rPr lang="en-US" altLang="ko-KR" sz="2400" dirty="0">
                <a:latin typeface="+mn-ea"/>
              </a:rPr>
              <a:t>(</a:t>
            </a:r>
            <a:r>
              <a:rPr lang="en" altLang="ko-KR" sz="2400" dirty="0">
                <a:latin typeface="+mn-ea"/>
              </a:rPr>
              <a:t>Patrick </a:t>
            </a:r>
            <a:r>
              <a:rPr lang="en" altLang="ko-KR" sz="2400" dirty="0" err="1">
                <a:latin typeface="+mn-ea"/>
              </a:rPr>
              <a:t>Debois</a:t>
            </a:r>
            <a:r>
              <a:rPr lang="en" altLang="ko-KR" sz="2400" dirty="0">
                <a:latin typeface="+mn-ea"/>
              </a:rPr>
              <a:t>)</a:t>
            </a:r>
            <a:r>
              <a:rPr lang="ko-KR" altLang="en-US" sz="2400" dirty="0">
                <a:latin typeface="+mn-ea"/>
              </a:rPr>
              <a:t>가 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"</a:t>
            </a:r>
            <a:r>
              <a:rPr lang="ko-KR" altLang="en-US" sz="2400" dirty="0">
                <a:latin typeface="+mn-ea"/>
              </a:rPr>
              <a:t>애자일 </a:t>
            </a:r>
            <a:r>
              <a:rPr lang="ko-KR" altLang="en-US" sz="2400" dirty="0" err="1">
                <a:latin typeface="+mn-ea"/>
              </a:rPr>
              <a:t>인프라스트럭처</a:t>
            </a:r>
            <a:r>
              <a:rPr lang="en-US" altLang="ko-KR" sz="2400" dirty="0">
                <a:latin typeface="+mn-ea"/>
              </a:rPr>
              <a:t>"</a:t>
            </a:r>
            <a:r>
              <a:rPr lang="ko-KR" altLang="en-US" sz="2400" dirty="0">
                <a:latin typeface="+mn-ea"/>
              </a:rPr>
              <a:t>에 대해 논의하며 처음으로 사용</a:t>
            </a:r>
            <a:endParaRPr lang="en-US" altLang="ko-KR" sz="2400" dirty="0">
              <a:latin typeface="+mn-ea"/>
            </a:endParaRPr>
          </a:p>
          <a:p>
            <a:endParaRPr lang="en-US" altLang="ko-KR" sz="24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</a:rPr>
              <a:t>소통</a:t>
            </a:r>
            <a:r>
              <a:rPr lang="en-US" altLang="ko-KR" sz="2400" dirty="0">
                <a:latin typeface="+mn-ea"/>
              </a:rPr>
              <a:t>, </a:t>
            </a:r>
            <a:r>
              <a:rPr lang="ko-KR" altLang="en-US" sz="2400" dirty="0">
                <a:latin typeface="+mn-ea"/>
              </a:rPr>
              <a:t>협업</a:t>
            </a:r>
            <a:r>
              <a:rPr lang="en-US" altLang="ko-KR" sz="2400" dirty="0">
                <a:latin typeface="+mn-ea"/>
              </a:rPr>
              <a:t>, </a:t>
            </a:r>
            <a:r>
              <a:rPr lang="ko-KR" altLang="en-US" sz="2400" dirty="0">
                <a:latin typeface="+mn-ea"/>
              </a:rPr>
              <a:t>통합 및 </a:t>
            </a:r>
            <a:endParaRPr lang="en-US" altLang="ko-KR" sz="2400" dirty="0">
              <a:latin typeface="+mn-ea"/>
            </a:endParaRPr>
          </a:p>
          <a:p>
            <a:r>
              <a:rPr lang="ko-KR" altLang="en-US" sz="2400" dirty="0">
                <a:latin typeface="+mn-ea"/>
              </a:rPr>
              <a:t>자동화를 강조하는 소프트웨어 개발 방법론</a:t>
            </a:r>
            <a:endParaRPr lang="en-US" altLang="ko-KR" sz="2400" dirty="0">
              <a:latin typeface="+mn-ea"/>
            </a:endParaRPr>
          </a:p>
          <a:p>
            <a:endParaRPr lang="en-US" altLang="ko-KR" sz="24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</a:rPr>
              <a:t>개발과 운영이 상호의존적으로 대응해야 한다는 의미</a:t>
            </a:r>
            <a:endParaRPr lang="en-US" altLang="ko-KR" sz="24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</a:rPr>
              <a:t>개발과 운영 사이의 역할</a:t>
            </a:r>
            <a:endParaRPr lang="en-US" altLang="ko-KR" sz="2400" dirty="0">
              <a:latin typeface="+mn-ea"/>
            </a:endParaRPr>
          </a:p>
          <a:p>
            <a:r>
              <a:rPr lang="ko-KR" altLang="en-US" sz="2400" dirty="0">
                <a:latin typeface="+mn-ea"/>
              </a:rPr>
              <a:t>﻿</a:t>
            </a:r>
            <a:endParaRPr kumimoji="0" lang="en-GB" b="1" dirty="0">
              <a:solidFill>
                <a:schemeClr val="tx2"/>
              </a:solidFill>
              <a:latin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250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3">
            <a:extLst>
              <a:ext uri="{FF2B5EF4-FFF2-40B4-BE49-F238E27FC236}">
                <a16:creationId xmlns:a16="http://schemas.microsoft.com/office/drawing/2014/main" id="{63292CED-1907-0B4D-9AF2-B56A5F23AF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2888" y="2663031"/>
            <a:ext cx="1546225" cy="1530350"/>
          </a:xfrm>
          <a:prstGeom prst="ellipse">
            <a:avLst/>
          </a:prstGeom>
          <a:solidFill>
            <a:schemeClr val="accent3"/>
          </a:solidFill>
          <a:ln w="6350" algn="ctr">
            <a:solidFill>
              <a:schemeClr val="bg1"/>
            </a:solidFill>
            <a:round/>
            <a:headEnd/>
            <a:tailEnd/>
          </a:ln>
        </p:spPr>
        <p:txBody>
          <a:bodyPr tIns="91440" bIns="91440" anchor="ctr"/>
          <a:lstStyle/>
          <a:p>
            <a:pPr algn="ctr" latinLnBrk="0">
              <a:defRPr/>
            </a:pPr>
            <a:r>
              <a:rPr kumimoji="0" lang="en-US" sz="1400" b="1" dirty="0">
                <a:solidFill>
                  <a:schemeClr val="bg1"/>
                </a:solidFill>
                <a:latin typeface="Arial" charset="0"/>
                <a:ea typeface="ＭＳ Ｐゴシック" pitchFamily="50" charset="-128"/>
                <a:cs typeface="Arial" charset="0"/>
              </a:rPr>
              <a:t>DEVOPS</a:t>
            </a:r>
            <a:endParaRPr kumimoji="0" lang="en-GB" sz="1400" b="1" dirty="0">
              <a:solidFill>
                <a:schemeClr val="bg1"/>
              </a:solidFill>
              <a:latin typeface="Arial" charset="0"/>
              <a:ea typeface="ＭＳ Ｐゴシック" pitchFamily="50" charset="-128"/>
              <a:cs typeface="Arial" charset="0"/>
            </a:endParaRPr>
          </a:p>
        </p:txBody>
      </p:sp>
      <p:sp>
        <p:nvSpPr>
          <p:cNvPr id="13" name="AutoShape 4">
            <a:extLst>
              <a:ext uri="{FF2B5EF4-FFF2-40B4-BE49-F238E27FC236}">
                <a16:creationId xmlns:a16="http://schemas.microsoft.com/office/drawing/2014/main" id="{9CBC8D4A-12A7-3041-85EF-A38E5BBE6E77}"/>
              </a:ext>
            </a:extLst>
          </p:cNvPr>
          <p:cNvSpPr>
            <a:spLocks noChangeArrowheads="1"/>
          </p:cNvSpPr>
          <p:nvPr/>
        </p:nvSpPr>
        <p:spPr bwMode="gray">
          <a:xfrm>
            <a:off x="1946275" y="1472406"/>
            <a:ext cx="3617913" cy="3913188"/>
          </a:xfrm>
          <a:prstGeom prst="homePlate">
            <a:avLst>
              <a:gd name="adj" fmla="val 16781"/>
            </a:avLst>
          </a:prstGeom>
          <a:solidFill>
            <a:schemeClr val="bg1"/>
          </a:solidFill>
          <a:ln w="12700" algn="ctr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lIns="90000" tIns="90000" rIns="90000" bIns="90000"/>
          <a:lstStyle/>
          <a:p>
            <a:pPr marL="177800" indent="-177800" latinLnBrk="0">
              <a:lnSpc>
                <a:spcPct val="106000"/>
              </a:lnSpc>
              <a:spcBef>
                <a:spcPct val="80000"/>
              </a:spcBef>
              <a:buClr>
                <a:schemeClr val="tx1"/>
              </a:buClr>
              <a:buFont typeface="Wingdings 2" pitchFamily="18" charset="2"/>
              <a:buNone/>
              <a:defRPr/>
            </a:pPr>
            <a:endParaRPr kumimoji="0" lang="en-US" sz="1200" dirty="0">
              <a:solidFill>
                <a:srgbClr val="002776"/>
              </a:solidFill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14" name="AutoShape 4">
            <a:extLst>
              <a:ext uri="{FF2B5EF4-FFF2-40B4-BE49-F238E27FC236}">
                <a16:creationId xmlns:a16="http://schemas.microsoft.com/office/drawing/2014/main" id="{336C98F8-EB38-9F4E-84DA-A245216DB396}"/>
              </a:ext>
            </a:extLst>
          </p:cNvPr>
          <p:cNvSpPr>
            <a:spLocks noChangeArrowheads="1"/>
          </p:cNvSpPr>
          <p:nvPr/>
        </p:nvSpPr>
        <p:spPr bwMode="gray">
          <a:xfrm flipH="1">
            <a:off x="6627813" y="1472406"/>
            <a:ext cx="3617913" cy="3913188"/>
          </a:xfrm>
          <a:prstGeom prst="homePlate">
            <a:avLst>
              <a:gd name="adj" fmla="val 16781"/>
            </a:avLst>
          </a:prstGeom>
          <a:solidFill>
            <a:schemeClr val="bg1"/>
          </a:solidFill>
          <a:ln w="12700" algn="ctr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lIns="90000" tIns="90000" rIns="90000" bIns="90000"/>
          <a:lstStyle/>
          <a:p>
            <a:pPr marL="177800" indent="-177800" latinLnBrk="0">
              <a:lnSpc>
                <a:spcPct val="106000"/>
              </a:lnSpc>
              <a:spcBef>
                <a:spcPct val="80000"/>
              </a:spcBef>
              <a:buClr>
                <a:schemeClr val="tx1"/>
              </a:buClr>
              <a:buFont typeface="Wingdings 2" pitchFamily="18" charset="2"/>
              <a:buNone/>
              <a:defRPr/>
            </a:pPr>
            <a:endParaRPr kumimoji="0" lang="en-US" sz="1200" dirty="0">
              <a:solidFill>
                <a:srgbClr val="002776"/>
              </a:solidFill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5E3F020D-B96F-4A0A-940C-9F6AE064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DevOps </a:t>
            </a:r>
            <a:r>
              <a:rPr lang="ko-KR" altLang="en-US" dirty="0"/>
              <a:t>의 필요성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C909CC6-EADA-4239-877B-EEE6E0F0E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83F5BDFD-7830-42D8-9F3E-38A42B39B4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오리엔테이션과 시작하기</a:t>
            </a:r>
          </a:p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950E26C-2EEC-1D4D-BC60-87E06BBC2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973" y="1714835"/>
            <a:ext cx="1856308" cy="62195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E6289D7-85F8-5A40-9D2D-6BFBE41C61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165" b="15683"/>
          <a:stretch/>
        </p:blipFill>
        <p:spPr>
          <a:xfrm>
            <a:off x="2075370" y="3369671"/>
            <a:ext cx="3051546" cy="76092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2AFF2A1-FE47-4C4A-860B-8AAEBF249C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9472" b="28629"/>
          <a:stretch/>
        </p:blipFill>
        <p:spPr>
          <a:xfrm>
            <a:off x="2156971" y="2579223"/>
            <a:ext cx="2888343" cy="67231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4EE89A1-0E35-7F49-81FC-9382A2AB38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0560" y="4248726"/>
            <a:ext cx="2666334" cy="85536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85F6A5-D2F3-C946-AA73-F41938B662B2}"/>
              </a:ext>
            </a:extLst>
          </p:cNvPr>
          <p:cNvSpPr/>
          <p:nvPr/>
        </p:nvSpPr>
        <p:spPr>
          <a:xfrm>
            <a:off x="1880959" y="1064000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/>
              <a:t>툴체인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CFCB810-D546-FB46-B0F1-AB74E0B0BE86}"/>
              </a:ext>
            </a:extLst>
          </p:cNvPr>
          <p:cNvSpPr/>
          <p:nvPr/>
        </p:nvSpPr>
        <p:spPr>
          <a:xfrm>
            <a:off x="8143920" y="1064000"/>
            <a:ext cx="22252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업무 환경</a:t>
            </a:r>
            <a:r>
              <a:rPr lang="en-US" altLang="ko-KR" dirty="0"/>
              <a:t>(</a:t>
            </a:r>
            <a:r>
              <a:rPr lang="ko-KR" altLang="en-US" dirty="0" err="1"/>
              <a:t>클라우드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B5D2FB3-83F4-5247-A908-8A2CC99405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8894" y="1714835"/>
            <a:ext cx="1793688" cy="935837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A5EDD68D-1E9C-3C43-96C0-043853E353CF}"/>
              </a:ext>
            </a:extLst>
          </p:cNvPr>
          <p:cNvSpPr/>
          <p:nvPr/>
        </p:nvSpPr>
        <p:spPr>
          <a:xfrm>
            <a:off x="7793939" y="2650672"/>
            <a:ext cx="16317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/>
            <a:r>
              <a:rPr lang="en" altLang="ko-KR" b="1" cap="all" dirty="0">
                <a:solidFill>
                  <a:srgbClr val="424242"/>
                </a:solidFill>
                <a:latin typeface="NotoSansKR"/>
              </a:rPr>
              <a:t>CLOUD SERVER</a:t>
            </a:r>
            <a:endParaRPr lang="en" altLang="ko-KR" b="1" i="0" cap="all" dirty="0">
              <a:solidFill>
                <a:srgbClr val="404040"/>
              </a:solidFill>
              <a:effectLst/>
              <a:latin typeface="NotoSansKR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9FFA3D4-BB7A-4B44-9623-93C38B73F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57303" y="3478383"/>
            <a:ext cx="1905000" cy="1079500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7B8267D9-67AE-F142-B48E-BA7F5E9133DC}"/>
              </a:ext>
            </a:extLst>
          </p:cNvPr>
          <p:cNvSpPr/>
          <p:nvPr/>
        </p:nvSpPr>
        <p:spPr>
          <a:xfrm>
            <a:off x="8143920" y="4596957"/>
            <a:ext cx="9765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/>
            <a:r>
              <a:rPr lang="en" altLang="ko-KR" b="1" cap="all" dirty="0">
                <a:solidFill>
                  <a:srgbClr val="424242"/>
                </a:solidFill>
                <a:latin typeface="NotoSansKR"/>
              </a:rPr>
              <a:t>DOCKER</a:t>
            </a:r>
            <a:endParaRPr lang="en" altLang="ko-KR" b="1" i="0" cap="all" dirty="0">
              <a:solidFill>
                <a:srgbClr val="404040"/>
              </a:solidFill>
              <a:effectLst/>
              <a:latin typeface="NotoSansKR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4D8F761-068E-6E4C-AC14-F3340F3189CA}"/>
              </a:ext>
            </a:extLst>
          </p:cNvPr>
          <p:cNvSpPr/>
          <p:nvPr/>
        </p:nvSpPr>
        <p:spPr>
          <a:xfrm>
            <a:off x="7956111" y="2924385"/>
            <a:ext cx="13521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/>
              <a:t>EC2, S3, RDS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027676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속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패스트캠퍼스_지정폰트">
      <a:majorFont>
        <a:latin typeface="Gotham"/>
        <a:ea typeface="Noto Sans CJK KR Regular"/>
        <a:cs typeface=""/>
      </a:majorFont>
      <a:minorFont>
        <a:latin typeface="Gotham"/>
        <a:ea typeface="Noto Sans CJK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95</Words>
  <Application>Microsoft Macintosh PowerPoint</Application>
  <PresentationFormat>와이드스크린</PresentationFormat>
  <Paragraphs>64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</vt:i4>
      </vt:variant>
    </vt:vector>
  </HeadingPairs>
  <TitlesOfParts>
    <vt:vector size="17" baseType="lpstr">
      <vt:lpstr>나눔바른고딕</vt:lpstr>
      <vt:lpstr>맑은 고딕</vt:lpstr>
      <vt:lpstr>Gotham</vt:lpstr>
      <vt:lpstr>ＭＳ Ｐゴシック</vt:lpstr>
      <vt:lpstr>Noto Sans CJK KR Bold</vt:lpstr>
      <vt:lpstr>Noto Sans CJK KR Medium</vt:lpstr>
      <vt:lpstr>Noto Sans CJK KR Regular</vt:lpstr>
      <vt:lpstr>NotoSansKR</vt:lpstr>
      <vt:lpstr>Arial</vt:lpstr>
      <vt:lpstr>Wingdings 2</vt:lpstr>
      <vt:lpstr>표지</vt:lpstr>
      <vt:lpstr>속지</vt:lpstr>
      <vt:lpstr>PowerPoint 프레젠테이션</vt:lpstr>
      <vt:lpstr>오리엔테이션과 시작하기</vt:lpstr>
      <vt:lpstr>DevOps 의 필요성 </vt:lpstr>
      <vt:lpstr>DevOps 의 필요성</vt:lpstr>
      <vt:lpstr>DevOps 의 필요성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한줄은어떨까</dc:title>
  <dc:creator>김 용성</dc:creator>
  <cp:lastModifiedBy>jinho bae</cp:lastModifiedBy>
  <cp:revision>53</cp:revision>
  <dcterms:created xsi:type="dcterms:W3CDTF">2018-11-30T07:55:16Z</dcterms:created>
  <dcterms:modified xsi:type="dcterms:W3CDTF">2019-09-29T18:58:19Z</dcterms:modified>
</cp:coreProperties>
</file>